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7375" autoAdjust="0"/>
  </p:normalViewPr>
  <p:slideViewPr>
    <p:cSldViewPr snapToGrid="0">
      <p:cViewPr>
        <p:scale>
          <a:sx n="65" d="100"/>
          <a:sy n="65" d="100"/>
        </p:scale>
        <p:origin x="-780" y="-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3CD309-9F33-442C-B2FC-78F34B53FA8E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26C7E4-8EAD-443B-897B-D447751046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631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26C7E4-8EAD-443B-897B-D447751046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5681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26C7E4-8EAD-443B-897B-D447751046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028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D4F4D0E8-0566-4AA4-AA46-388A53F9D784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ADB7CDFE-6D99-4C02-A88D-0DD36D1AC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975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4D0E8-0566-4AA4-AA46-388A53F9D784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7CDFE-6D99-4C02-A88D-0DD36D1AC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971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4F4D0E8-0566-4AA4-AA46-388A53F9D784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DB7CDFE-6D99-4C02-A88D-0DD36D1AC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3746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4F4D0E8-0566-4AA4-AA46-388A53F9D784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DB7CDFE-6D99-4C02-A88D-0DD36D1AC61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96328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4F4D0E8-0566-4AA4-AA46-388A53F9D784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DB7CDFE-6D99-4C02-A88D-0DD36D1AC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8677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4D0E8-0566-4AA4-AA46-388A53F9D784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7CDFE-6D99-4C02-A88D-0DD36D1AC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3716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4D0E8-0566-4AA4-AA46-388A53F9D784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7CDFE-6D99-4C02-A88D-0DD36D1AC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1888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4D0E8-0566-4AA4-AA46-388A53F9D784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7CDFE-6D99-4C02-A88D-0DD36D1AC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2654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4F4D0E8-0566-4AA4-AA46-388A53F9D784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DB7CDFE-6D99-4C02-A88D-0DD36D1AC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981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4D0E8-0566-4AA4-AA46-388A53F9D784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7CDFE-6D99-4C02-A88D-0DD36D1AC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354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4F4D0E8-0566-4AA4-AA46-388A53F9D784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DB7CDFE-6D99-4C02-A88D-0DD36D1AC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797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4D0E8-0566-4AA4-AA46-388A53F9D784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7CDFE-6D99-4C02-A88D-0DD36D1AC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968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4D0E8-0566-4AA4-AA46-388A53F9D784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7CDFE-6D99-4C02-A88D-0DD36D1AC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102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4D0E8-0566-4AA4-AA46-388A53F9D784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7CDFE-6D99-4C02-A88D-0DD36D1AC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374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4D0E8-0566-4AA4-AA46-388A53F9D784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7CDFE-6D99-4C02-A88D-0DD36D1AC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824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4D0E8-0566-4AA4-AA46-388A53F9D784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7CDFE-6D99-4C02-A88D-0DD36D1AC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971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4D0E8-0566-4AA4-AA46-388A53F9D784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7CDFE-6D99-4C02-A88D-0DD36D1AC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258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4D0E8-0566-4AA4-AA46-388A53F9D784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7CDFE-6D99-4C02-A88D-0DD36D1AC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120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7D9AC78-A585-432C-B128-64C0B7F8C2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1600" y="879676"/>
            <a:ext cx="9448800" cy="1539433"/>
          </a:xfrm>
        </p:spPr>
        <p:txBody>
          <a:bodyPr>
            <a:normAutofit/>
          </a:bodyPr>
          <a:lstStyle/>
          <a:p>
            <a:r>
              <a:rPr lang="en-US" sz="540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Proposal Presentation</a:t>
            </a:r>
            <a:endParaRPr lang="en-US" sz="54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C1821C9-A483-48A1-9695-390DF748F5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17965" y="2777925"/>
            <a:ext cx="4987635" cy="1941994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Student’s Name</a:t>
            </a:r>
          </a:p>
          <a:p>
            <a:pPr algn="ctr"/>
            <a:r>
              <a:rPr lang="en-US" sz="2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Institutional Affiliation                        </a:t>
            </a:r>
          </a:p>
          <a:p>
            <a:pPr algn="ctr"/>
            <a:r>
              <a:rPr lang="en-US" sz="2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Course</a:t>
            </a:r>
          </a:p>
          <a:p>
            <a:pPr algn="ctr"/>
            <a:r>
              <a:rPr lang="en-US" sz="2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Date</a:t>
            </a:r>
            <a:endParaRPr lang="en-US" sz="28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86268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432" y="764373"/>
            <a:ext cx="10886768" cy="1293028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Recommendation</a:t>
            </a:r>
            <a:endParaRPr lang="en-US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Psychological issues have adverse impact to University students. </a:t>
            </a:r>
          </a:p>
          <a:p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Therefore, I recommend the following to help mitigate mental health issues;</a:t>
            </a:r>
          </a:p>
          <a:p>
            <a:pPr marL="457200" indent="-457200">
              <a:buFont typeface="+mj-lt"/>
              <a:buAutoNum type="arabicParenR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 government should include mental health program to all students at the University. </a:t>
            </a:r>
          </a:p>
          <a:p>
            <a:pPr marL="457200" indent="-457200">
              <a:buFont typeface="+mj-lt"/>
              <a:buAutoNum type="arabicParenR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 university should employ guide and counseling professionals to help reduce mental disorders. </a:t>
            </a:r>
          </a:p>
          <a:p>
            <a:pPr marL="457200" indent="-457200">
              <a:buFont typeface="+mj-lt"/>
              <a:buAutoNum type="arabicParenR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There should be strategies to reduce internet use as it is a contributing factor for </a:t>
            </a:r>
            <a:r>
              <a:rPr lang="en-US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cyberbullying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leading to suicidal attempts and depression. </a:t>
            </a:r>
          </a:p>
          <a:p>
            <a:pPr marL="457200" indent="-457200">
              <a:buFont typeface="+mj-lt"/>
              <a:buAutoNum type="arabicParenR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 pressure for passing, especially the grades should be lowered to mitigate stress on studying.  </a:t>
            </a:r>
            <a:endParaRPr lang="en-US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60791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7419" y="764373"/>
            <a:ext cx="10768781" cy="1293028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Work cited</a:t>
            </a:r>
            <a:endParaRPr lang="en-US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Lee, Rebecca Anne, and Mary Elizabeth Jung. "Evaluation of a health app (distress) on university students’ mental health: pilot trial." </a:t>
            </a:r>
            <a:r>
              <a:rPr lang="en-US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JMIR mental health</a:t>
            </a:r>
            <a:r>
              <a:rPr lang="en-US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5.1 (2018): e2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Batra</a:t>
            </a:r>
            <a:r>
              <a:rPr lang="en-US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K., et al. "Assessing the Psychological Impact of COVID-19 among College Students: An Evidence of 15 Countries. </a:t>
            </a:r>
            <a:r>
              <a:rPr lang="en-US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Healthcare 2021</a:t>
            </a:r>
            <a:r>
              <a:rPr lang="en-US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9, 222." (2021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r>
              <a:rPr lang="en-US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Shen</a:t>
            </a:r>
            <a:r>
              <a:rPr lang="en-US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Yammer, et al. "Association of ADHD symptoms, depression and suicidal behaviors with anxiety in Chinese medical college students." </a:t>
            </a:r>
            <a:r>
              <a:rPr lang="en-US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BMC psychiatry </a:t>
            </a:r>
            <a:r>
              <a:rPr lang="en-US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20 (2020): 1-9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Hanafi</a:t>
            </a:r>
            <a:r>
              <a:rPr lang="en-US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S. A., et al. "Impact of a Healthy Lifestyle on the Psychological Well-being of University Students." </a:t>
            </a:r>
            <a:r>
              <a:rPr lang="en-US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International Journal of Pharmaceutical Research &amp; Allied Science</a:t>
            </a:r>
            <a:r>
              <a:rPr lang="en-US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 9.2 (2020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r>
              <a:rPr lang="en-US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Morales-Rodríguez, Francisco Manuel, et al. "The Relationship between psychological well-being and psychosocial factors in university students." </a:t>
            </a:r>
            <a:r>
              <a:rPr lang="en-US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International journal of environmental research and public health </a:t>
            </a:r>
            <a:r>
              <a:rPr lang="en-US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17.13 (2020): 4778.</a:t>
            </a:r>
          </a:p>
        </p:txBody>
      </p:sp>
    </p:spTree>
    <p:extLst>
      <p:ext uri="{BB962C8B-B14F-4D97-AF65-F5344CB8AC3E}">
        <p14:creationId xmlns:p14="http://schemas.microsoft.com/office/powerpoint/2010/main" val="4211308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658" y="764373"/>
            <a:ext cx="10665542" cy="1293028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There is increased rise of mental health issues among the University students. </a:t>
            </a:r>
          </a:p>
          <a:p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They are affected with; Sleep apnea, anxiety, depression, substance abuse, and others. </a:t>
            </a:r>
          </a:p>
          <a:p>
            <a:r>
              <a:rPr lang="en-US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Though students with behavioral disorders can cope, intellectual disability and academic weakness are severely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affected.</a:t>
            </a:r>
          </a:p>
          <a:p>
            <a:r>
              <a:rPr lang="en-US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More and more university students left school owing to the immense difficulties of mental stability. </a:t>
            </a:r>
            <a:endParaRPr lang="en-US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Therefore</a:t>
            </a:r>
            <a:r>
              <a:rPr lang="en-US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the university students' psychological state is of the utmost importance since it was crucial to influence schooling. </a:t>
            </a:r>
            <a:endParaRPr lang="en-US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This presentation will focus on mental health issues at the University.</a:t>
            </a:r>
            <a:endParaRPr lang="en-US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2812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1665" y="764373"/>
            <a:ext cx="10724535" cy="1293028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Definition of the Problem</a:t>
            </a:r>
            <a:endParaRPr lang="en-US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Mental illness, also called mental health disorders, refers to a wide range of mental health conditions — disorders that affect your mood, thinking and behavior. </a:t>
            </a:r>
            <a:endParaRPr lang="en-US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These conditions deeply impact day-to-day living and may also affect the ability to relate to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others.</a:t>
            </a:r>
          </a:p>
          <a:p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They include</a:t>
            </a:r>
            <a:r>
              <a:rPr lang="en-US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en-US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Depression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Anxiety disorders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Schizophrenia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Eating </a:t>
            </a:r>
            <a:r>
              <a:rPr lang="en-US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disorders </a:t>
            </a:r>
            <a:endParaRPr lang="en-US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ddictive </a:t>
            </a:r>
            <a:r>
              <a:rPr lang="en-US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behaviors.</a:t>
            </a:r>
            <a:endParaRPr lang="en-US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3290" y="3613355"/>
            <a:ext cx="3539613" cy="3023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25484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168" y="764373"/>
            <a:ext cx="10754032" cy="1293028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Why it NEEDS TO BE ADDRESSED</a:t>
            </a:r>
            <a:endParaRPr lang="en-US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Mental health disorders have had various impacts to patients, healthcare professionals and the nursing system.</a:t>
            </a:r>
          </a:p>
          <a:p>
            <a:pPr marL="457200" indent="-457200">
              <a:buFont typeface="+mj-lt"/>
              <a:buAutoNum type="arabicParenR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They have raised suicidal attempts.</a:t>
            </a:r>
          </a:p>
          <a:p>
            <a:pPr marL="457200" indent="-457200">
              <a:buFont typeface="+mj-lt"/>
              <a:buAutoNum type="arabicParenR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They have increased healthcare expenses.</a:t>
            </a:r>
          </a:p>
          <a:p>
            <a:pPr marL="457200" indent="-457200">
              <a:buFont typeface="+mj-lt"/>
              <a:buAutoNum type="arabicParenR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They have negatively resulted in poor performance of students in academics. </a:t>
            </a:r>
          </a:p>
          <a:p>
            <a:pPr marL="457200" indent="-457200">
              <a:buFont typeface="+mj-lt"/>
              <a:buAutoNum type="arabicParenR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They have  led to the development of chronic health issues. </a:t>
            </a:r>
          </a:p>
          <a:p>
            <a:pPr marL="457200" indent="-457200">
              <a:buFont typeface="+mj-lt"/>
              <a:buAutoNum type="arabicParenR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They have resulted in extended stay in hospital.</a:t>
            </a:r>
          </a:p>
          <a:p>
            <a:pPr marL="457200" indent="-457200">
              <a:buFont typeface="+mj-lt"/>
              <a:buAutoNum type="arabicParenR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They have led to readmissions. </a:t>
            </a:r>
            <a:endParaRPr lang="en-US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6052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4181" y="764373"/>
            <a:ext cx="10872019" cy="1293028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Objectives</a:t>
            </a:r>
            <a:endParaRPr lang="en-US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This proposal aims at achieving the following objectives; </a:t>
            </a:r>
          </a:p>
          <a:p>
            <a:pPr marL="514350" indent="-514350">
              <a:buFont typeface="+mj-lt"/>
              <a:buAutoNum type="romanUcPeriod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Help students with mental disorders recognize them.</a:t>
            </a:r>
          </a:p>
          <a:p>
            <a:pPr marL="514350" indent="-514350">
              <a:buFont typeface="+mj-lt"/>
              <a:buAutoNum type="romanUcPeriod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Help students with the mental-related health conditions to find help on how to cope up with the disorders. </a:t>
            </a:r>
          </a:p>
          <a:p>
            <a:pPr marL="514350" indent="-514350">
              <a:buFont typeface="+mj-lt"/>
              <a:buAutoNum type="romanUcPeriod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Identify </a:t>
            </a:r>
            <a:r>
              <a:rPr lang="en-US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 link with core demographic factors in mental health disorders among university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students.</a:t>
            </a:r>
          </a:p>
          <a:p>
            <a:pPr marL="514350" indent="-514350">
              <a:buFont typeface="+mj-lt"/>
              <a:buAutoNum type="romanUcPeriod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Teach parents, lecturers and students the best evidence-based practice to use controlling the conditions.</a:t>
            </a:r>
          </a:p>
          <a:p>
            <a:pPr marL="514350" indent="-514350">
              <a:buFont typeface="+mj-lt"/>
              <a:buAutoNum type="romanUcPeriod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Encourage assessment for diagnosis. </a:t>
            </a:r>
          </a:p>
          <a:p>
            <a:pPr marL="514350" indent="-514350">
              <a:buFont typeface="+mj-lt"/>
              <a:buAutoNum type="romanUcPeriod"/>
            </a:pP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Reflect on the impacts the disorders have on patients. </a:t>
            </a:r>
          </a:p>
        </p:txBody>
      </p:sp>
    </p:spTree>
    <p:extLst>
      <p:ext uri="{BB962C8B-B14F-4D97-AF65-F5344CB8AC3E}">
        <p14:creationId xmlns:p14="http://schemas.microsoft.com/office/powerpoint/2010/main" val="1800864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7419" y="764373"/>
            <a:ext cx="10768781" cy="1293028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Background Information</a:t>
            </a:r>
            <a:endParaRPr lang="en-US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Mental health issues are among the healthcare challenge affecting many students. </a:t>
            </a:r>
          </a:p>
          <a:p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Unfortunately, with increased COVID 19 cases, mental disorders have increased following the impact of the virus. </a:t>
            </a:r>
          </a:p>
          <a:p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In a research by  (2019), at least one of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six 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students in the United States experience mental challenges during their studies. </a:t>
            </a:r>
          </a:p>
          <a:p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 common mental disorders include; sleep apnea, anxiety, depression, and others. </a:t>
            </a:r>
          </a:p>
          <a:p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These health conditions impact the physical and psychological condition of students. </a:t>
            </a:r>
          </a:p>
          <a:p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Have increased suicidal attempts and deteriorated academic standards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4379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9935" y="764373"/>
            <a:ext cx="10916265" cy="1293028"/>
          </a:xfrm>
        </p:spPr>
        <p:txBody>
          <a:bodyPr>
            <a:normAutofit/>
          </a:bodyPr>
          <a:lstStyle/>
          <a:p>
            <a:pPr algn="l"/>
            <a:r>
              <a:rPr lang="en-US" sz="4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Solution</a:t>
            </a:r>
            <a:endParaRPr lang="en-US" sz="44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Based on the impacts of mental health disorders, there should be remedies to mitigate the issue. </a:t>
            </a:r>
          </a:p>
          <a:p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First, students should be taught on strategies to prevent development of mental problems. </a:t>
            </a:r>
          </a:p>
          <a:p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Secondly, they should be involved in exercises that prevent them from having many thoughts that can make them stressed. </a:t>
            </a:r>
          </a:p>
          <a:p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Also, applying </a:t>
            </a:r>
            <a:r>
              <a:rPr lang="en-US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Cognitive Behavioral Therapy (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CBT)could help reduce the challenge. </a:t>
            </a:r>
          </a:p>
          <a:p>
            <a:r>
              <a:rPr lang="en-US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Cognitive Behavioral Therapy (CBT) is among the effective healing process for persons with mental health disorders, such as depression, anxiety, eating disorders, sleep apnea, Post-Traumatic Stress Disorder (PTSD), and others. </a:t>
            </a:r>
            <a:endParaRPr lang="en-US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US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involves patients comprehending thoughts and feelings that impact their behavior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method enables clients to recognize and learn to change disruptive thoughts for their benefit. The treatment can be done to an individual, in a group, or family setting. </a:t>
            </a:r>
            <a:endParaRPr lang="en-US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7606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4902" y="796413"/>
            <a:ext cx="10633587" cy="1224116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Schedule</a:t>
            </a:r>
            <a:endParaRPr lang="en-US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Phase A: analysis of the condition and financing of behavioral health services.</a:t>
            </a:r>
          </a:p>
          <a:p>
            <a:r>
              <a:rPr lang="en-US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Phase  B: Assessment of behavioral welfare conditions.</a:t>
            </a:r>
          </a:p>
          <a:p>
            <a:r>
              <a:rPr lang="en-US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Phase C: Behavioral well-being goal-setting. </a:t>
            </a:r>
          </a:p>
          <a:p>
            <a:r>
              <a:rPr lang="en-US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phase D: the application through budgetary monitoring of organizational goals;</a:t>
            </a:r>
          </a:p>
          <a:p>
            <a:r>
              <a:rPr lang="en-US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Phase E: Evaluation and monitoring</a:t>
            </a:r>
            <a:r>
              <a:rPr lang="en-US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4620" y="4483511"/>
            <a:ext cx="9320980" cy="1843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82964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426" y="764373"/>
            <a:ext cx="10827774" cy="1293028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Budget</a:t>
            </a:r>
            <a:endParaRPr lang="en-US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3111" y="1961535"/>
            <a:ext cx="8878528" cy="4232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60876777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Vapor Trail">
      <a:majorFont>
        <a:latin typeface="Century 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42249083</TotalTime>
  <Words>892</Words>
  <Application>Microsoft Office PowerPoint</Application>
  <PresentationFormat>Custom</PresentationFormat>
  <Paragraphs>74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Vapor Trail</vt:lpstr>
      <vt:lpstr>Proposal Presentation</vt:lpstr>
      <vt:lpstr>Introduction</vt:lpstr>
      <vt:lpstr>Definition of the Problem</vt:lpstr>
      <vt:lpstr>Why it NEEDS TO BE ADDRESSED</vt:lpstr>
      <vt:lpstr>Objectives</vt:lpstr>
      <vt:lpstr>Background Information</vt:lpstr>
      <vt:lpstr>Solution</vt:lpstr>
      <vt:lpstr>Schedule</vt:lpstr>
      <vt:lpstr>Budget</vt:lpstr>
      <vt:lpstr>Recommendation</vt:lpstr>
      <vt:lpstr>Work cited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Augmented Reality</dc:title>
  <dc:creator>VICTOR KING</dc:creator>
  <cp:lastModifiedBy>user</cp:lastModifiedBy>
  <cp:revision>690</cp:revision>
  <dcterms:created xsi:type="dcterms:W3CDTF">2020-06-05T12:58:51Z</dcterms:created>
  <dcterms:modified xsi:type="dcterms:W3CDTF">2021-04-06T15:45:16Z</dcterms:modified>
</cp:coreProperties>
</file>